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5143500"/>
  <p:notesSz cx="5143500" cy="9144000"/>
  <p:embeddedFontLst>
    <p:embeddedFont>
      <p:font typeface="Inter"/>
      <p:regular r:id="rId26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Inter-regular.fntdata"/><Relationship Id="rId27" Type="http://schemas.openxmlformats.org/officeDocument/2006/relationships/font" Target="fonts/Inter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toucan.earth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7" Type="http://schemas.openxmlformats.org/officeDocument/2006/relationships/image" Target="../media/image-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2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sv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3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3.png"/><Relationship Id="rId8" Type="http://schemas.openxmlformats.org/officeDocument/2006/relationships/image" Target="../media/image-15-5.png"/><Relationship Id="rId9" Type="http://schemas.openxmlformats.org/officeDocument/2006/relationships/image" Target="../media/image-15-6.png"/><Relationship Id="rId10" Type="http://schemas.openxmlformats.org/officeDocument/2006/relationships/image" Target="../media/image-15-3.png"/><Relationship Id="rId11" Type="http://schemas.openxmlformats.org/officeDocument/2006/relationships/image" Target="../media/image-15-5.png"/><Relationship Id="rId12" Type="http://schemas.openxmlformats.org/officeDocument/2006/relationships/image" Target="../media/image-15-6.png"/><Relationship Id="rId13" Type="http://schemas.openxmlformats.org/officeDocument/2006/relationships/image" Target="../media/image-15-5.png"/><Relationship Id="rId14" Type="http://schemas.openxmlformats.org/officeDocument/2006/relationships/image" Target="../media/image-15-6.png"/><Relationship Id="rId15" Type="http://schemas.openxmlformats.org/officeDocument/2006/relationships/image" Target="../media/image-15-3.png"/><Relationship Id="rId16" Type="http://schemas.openxmlformats.org/officeDocument/2006/relationships/image" Target="../media/image-15-5.png"/><Relationship Id="rId17" Type="http://schemas.openxmlformats.org/officeDocument/2006/relationships/image" Target="../media/image-15-6.png"/><Relationship Id="rId18" Type="http://schemas.openxmlformats.org/officeDocument/2006/relationships/image" Target="../media/image-15-5.png"/><Relationship Id="rId19" Type="http://schemas.openxmlformats.org/officeDocument/2006/relationships/image" Target="../media/image-15-6.png"/><Relationship Id="rId20" Type="http://schemas.openxmlformats.org/officeDocument/2006/relationships/image" Target="../media/image-15-3.png"/><Relationship Id="rId21" Type="http://schemas.openxmlformats.org/officeDocument/2006/relationships/image" Target="../media/image-15-6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16-3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image" Target="../media/image-17-7.png"/><Relationship Id="rId8" Type="http://schemas.openxmlformats.org/officeDocument/2006/relationships/image" Target="../media/image-17-8.svg"/><Relationship Id="rId9" Type="http://schemas.openxmlformats.org/officeDocument/2006/relationships/image" Target="../media/image-17-9.png"/><Relationship Id="rId10" Type="http://schemas.openxmlformats.org/officeDocument/2006/relationships/image" Target="../media/image-17-10.sv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png"/><Relationship Id="rId14" Type="http://schemas.openxmlformats.org/officeDocument/2006/relationships/image" Target="../media/image-18-14.png"/><Relationship Id="rId15" Type="http://schemas.openxmlformats.org/officeDocument/2006/relationships/image" Target="../media/image-18-15.sv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unepfi.org/wordpress/wp-content/uploads/2021/07/FINAL-AOA-Discussion-paper-on-governmental-carbon-pricing.pdf" TargetMode="External"/><Relationship Id="rId6" Type="http://schemas.openxmlformats.org/officeDocument/2006/relationships/hyperlink" Target="https://www.mckinsey.com/capabilities/sustainability/our-insights/a-blueprint-for-scaling-voluntary-carbon-markets-to-meet-the-climate-challenge" TargetMode="External"/><Relationship Id="rId7" Type="http://schemas.openxmlformats.org/officeDocument/2006/relationships/hyperlink" Target="https://climatetrade.com/voluntary-carbon-market-value-tops-us2b/" TargetMode="External"/><Relationship Id="rId8" Type="http://schemas.openxmlformats.org/officeDocument/2006/relationships/hyperlink" Target="https://www.ecosystemmarketplace.com/articles/press-release-voluntary-carbon-markets-rocket-in-2021-on-track-to-break-1b-for-first-time/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9" Type="http://schemas.openxmlformats.org/officeDocument/2006/relationships/image" Target="../media/image-7-5.png"/><Relationship Id="rId10" Type="http://schemas.openxmlformats.org/officeDocument/2006/relationships/image" Target="../media/image-7-6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8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35882832-ac75c142f79f?crop=entropy&amp;cs=tinysrgb&amp;fit=max&amp;fm=jpg&amp;ixid=MnwyMTIyMnwwfDF8c2VhcmNofDYyfHxwbGFudHN8ZW58MHx8fHwxNjM5NjgyNTE3&amp;ixlib=rb-1.2.1&amp;q=80&amp;w=1080">    </p:cNvPr>
          <p:cNvPicPr>
            <a:picLocks noChangeAspect="1"/>
          </p:cNvPicPr>
          <p:nvPr/>
        </p:nvPicPr>
        <p:blipFill>
          <a:blip r:embed="rId1"/>
          <a:srcRect l="0" r="0" t="23162" b="2406"/>
          <a:stretch/>
        </p:blipFill>
        <p:spPr>
          <a:xfrm>
            <a:off x="3957734" y="-205831"/>
            <a:ext cx="5186266" cy="514698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0e951f7c-a1d7-44f4-8c0e-d06c820a1a3f?pitch-bytes=707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232185" y="-3763"/>
            <a:ext cx="5523650" cy="51427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5692" y="1893819"/>
            <a:ext cx="4572000" cy="1348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540"/>
              </a:lnSpc>
            </a:pPr>
            <a:r>
              <a:rPr lang="en-US" sz="3000" b="0" spc="-36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for </a:t>
            </a:r>
            <a:endParaRPr lang="en-US" sz="3000" dirty="0"/>
          </a:p>
          <a:p>
            <a:pPr algn="l">
              <a:lnSpc>
                <a:spcPts val="3540"/>
              </a:lnSpc>
            </a:pPr>
            <a:r>
              <a:rPr lang="en-US" sz="3000" b="1" spc="-36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climate action</a:t>
            </a:r>
            <a:endParaRPr lang="en-US" sz="3000" dirty="0"/>
          </a:p>
          <a:p>
            <a:pPr algn="l">
              <a:lnSpc>
                <a:spcPts val="3540"/>
              </a:lnSpc>
            </a:pPr>
            <a:endParaRPr lang="en-US" sz="3000" dirty="0"/>
          </a:p>
        </p:txBody>
      </p:sp>
      <p:sp>
        <p:nvSpPr>
          <p:cNvPr id="6" name="Text 1"/>
          <p:cNvSpPr/>
          <p:nvPr/>
        </p:nvSpPr>
        <p:spPr>
          <a:xfrm>
            <a:off x="476250" y="1362559"/>
            <a:ext cx="9144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7" name="Text 2"/>
          <p:cNvSpPr/>
          <p:nvPr/>
        </p:nvSpPr>
        <p:spPr>
          <a:xfrm>
            <a:off x="476250" y="773664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476250" y="825099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476250" y="502202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76250" y="553637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1" name="Text 6"/>
          <p:cNvSpPr/>
          <p:nvPr/>
        </p:nvSpPr>
        <p:spPr>
          <a:xfrm>
            <a:off x="476250" y="605072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2" name="Text 7"/>
          <p:cNvSpPr/>
          <p:nvPr/>
        </p:nvSpPr>
        <p:spPr>
          <a:xfrm>
            <a:off x="476250" y="656507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pic>
        <p:nvPicPr>
          <p:cNvPr id="13" name="Image 2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76250" y="707942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5" name="Text 9"/>
          <p:cNvSpPr/>
          <p:nvPr/>
        </p:nvSpPr>
        <p:spPr>
          <a:xfrm>
            <a:off x="476250" y="862247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6" name="Text 10"/>
          <p:cNvSpPr/>
          <p:nvPr/>
        </p:nvSpPr>
        <p:spPr>
          <a:xfrm>
            <a:off x="722096" y="4483511"/>
            <a:ext cx="1828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u="sng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toucan.earth</a:t>
            </a:r>
            <a:endParaRPr lang="en-US" sz="900" dirty="0"/>
          </a:p>
        </p:txBody>
      </p:sp>
      <p:pic>
        <p:nvPicPr>
          <p:cNvPr id="17" name="Image 3" descr="https://pitch-assets-ccb95893-de3f-4266-973c-20049231b248.s3.eu-west-1.amazonaws.com/4d52f355-7418-4284-b759-1c713ce48ca6?pitch-bytes=44668&amp;pitch-content-type=image%2Fpng">    </p:cNvPr>
          <p:cNvPicPr>
            <a:picLocks noChangeAspect="1"/>
          </p:cNvPicPr>
          <p:nvPr/>
        </p:nvPicPr>
        <p:blipFill>
          <a:blip r:embed="rId7">
            <a:alphaModFix amt="54000"/>
          </a:blip>
          <a:srcRect l="0" r="0" t="0" b="0"/>
          <a:stretch/>
        </p:blipFill>
        <p:spPr>
          <a:xfrm>
            <a:off x="476284" y="4483814"/>
            <a:ext cx="178762" cy="1791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103077" y="4478369"/>
            <a:ext cx="914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9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Michalis Kargakis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59770968-53924e9b32de?crop=entropy&amp;cs=tinysrgb&amp;fit=max&amp;fm=jpg&amp;ixid=MnwyMTIyMnwwfDF8c2VhcmNofDN8fGZvcmVzdCUyMGFlcmlhbHxlbnwwfHx8fDE2Mzg1MjYxMTY&amp;ixlib=rb-1.2.1&amp;q=80&amp;w=1080">    </p:cNvPr>
          <p:cNvPicPr>
            <a:picLocks noChangeAspect="1"/>
          </p:cNvPicPr>
          <p:nvPr/>
        </p:nvPicPr>
        <p:blipFill>
          <a:blip r:embed="rId1"/>
          <a:srcRect l="0" r="0" t="20830" b="1041"/>
          <a:stretch/>
        </p:blipFill>
        <p:spPr>
          <a:xfrm>
            <a:off x="5420569" y="-126213"/>
            <a:ext cx="3794420" cy="5271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5692" y="2190989"/>
            <a:ext cx="5486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3000" b="1" spc="-60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Techology can help us build better carbon markets.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238250"/>
            <a:ext cx="9144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6" name="Text 2"/>
          <p:cNvSpPr/>
          <p:nvPr/>
        </p:nvSpPr>
        <p:spPr>
          <a:xfrm>
            <a:off x="476250" y="476250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76250" y="527685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pic>
        <p:nvPicPr>
          <p:cNvPr id="8" name="Image 1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76785" y="1575300"/>
            <a:ext cx="45720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Toucan’s data and liquidity tools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buyers can confidently assess risk and easily buy and retire credits. 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same products help project developers unlock instant liquidity for their credits, and tell their story.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748" y="5296179"/>
            <a:ext cx="8229600" cy="10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88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Sources: [1] https://analytics-polygon.sushi.com/</a:t>
            </a:r>
            <a:endParaRPr lang="en-US" sz="450" dirty="0"/>
          </a:p>
        </p:txBody>
      </p:sp>
      <p:sp>
        <p:nvSpPr>
          <p:cNvPr id="4" name="Text 1"/>
          <p:cNvSpPr/>
          <p:nvPr/>
        </p:nvSpPr>
        <p:spPr>
          <a:xfrm>
            <a:off x="475488" y="1009443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Tokenized carbon credits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the market</a:t>
            </a:r>
            <a:endParaRPr lang="en-US" sz="1800" dirty="0"/>
          </a:p>
        </p:txBody>
      </p:sp>
      <p:pic>
        <p:nvPicPr>
          <p:cNvPr id="5" name="Image 0" descr="https://pitch-assets-ccb95893-de3f-4266-973c-20049231b248.s3.eu-west-1.amazonaws.com/6a02328d-c1e2-4d77-87b0-c367426ba213?pitch-bytes=102454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90799" y="2655314"/>
            <a:ext cx="964797" cy="1087233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6" name="Text 2"/>
          <p:cNvSpPr/>
          <p:nvPr/>
        </p:nvSpPr>
        <p:spPr>
          <a:xfrm>
            <a:off x="4090645" y="3133003"/>
            <a:ext cx="18288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"/>
              </a:lnSpc>
            </a:pPr>
            <a:r>
              <a:rPr lang="en-US" sz="1100" b="1" spc="9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1050" dirty="0"/>
          </a:p>
        </p:txBody>
      </p:sp>
      <p:pic>
        <p:nvPicPr>
          <p:cNvPr id="7" name="Image 1" descr="https://pitch-assets-ccb95893-de3f-4266-973c-20049231b248.s3.eu-west-1.amazonaws.com/51af225d-c69b-472e-bd61-1574ce7a50bb?pitch-bytes=8191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01165" y="2836377"/>
            <a:ext cx="591373" cy="66132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1301286" y="3121804"/>
            <a:ext cx="9144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SUPPLY</a:t>
            </a:r>
            <a:endParaRPr lang="en-US" sz="750" dirty="0"/>
          </a:p>
        </p:txBody>
      </p:sp>
      <p:pic>
        <p:nvPicPr>
          <p:cNvPr id="9" name="Image 2" descr="https://pitch-assets-ccb95893-de3f-4266-973c-20049231b248.s3.eu-west-1.amazonaws.com/51af225d-c69b-472e-bd61-1574ce7a50bb?pitch-bytes=8191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57156" y="2836377"/>
            <a:ext cx="591373" cy="66132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0" name="Text 4"/>
          <p:cNvSpPr/>
          <p:nvPr/>
        </p:nvSpPr>
        <p:spPr>
          <a:xfrm>
            <a:off x="7257276" y="3121804"/>
            <a:ext cx="9144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</a:t>
            </a:r>
            <a:endParaRPr lang="en-US" sz="750" dirty="0"/>
          </a:p>
        </p:txBody>
      </p:sp>
      <p:sp>
        <p:nvSpPr>
          <p:cNvPr id="11" name="Text 5"/>
          <p:cNvSpPr/>
          <p:nvPr/>
        </p:nvSpPr>
        <p:spPr>
          <a:xfrm>
            <a:off x="4050499" y="4095578"/>
            <a:ext cx="18288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LIQUIDITY</a:t>
            </a:r>
            <a:endParaRPr lang="en-US" sz="600" dirty="0"/>
          </a:p>
        </p:txBody>
      </p:sp>
      <p:sp>
        <p:nvSpPr>
          <p:cNvPr id="12" name="Text 6"/>
          <p:cNvSpPr/>
          <p:nvPr/>
        </p:nvSpPr>
        <p:spPr>
          <a:xfrm>
            <a:off x="7102291" y="3847413"/>
            <a:ext cx="9144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TO ALL</a:t>
            </a:r>
            <a:endParaRPr lang="en-US" sz="600" dirty="0"/>
          </a:p>
        </p:txBody>
      </p:sp>
      <p:sp>
        <p:nvSpPr>
          <p:cNvPr id="13" name="Text 7"/>
          <p:cNvSpPr/>
          <p:nvPr/>
        </p:nvSpPr>
        <p:spPr>
          <a:xfrm>
            <a:off x="1142247" y="3847413"/>
            <a:ext cx="9144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 SERVE</a:t>
            </a:r>
            <a:endParaRPr lang="en-US" sz="600" dirty="0"/>
          </a:p>
        </p:txBody>
      </p:sp>
      <p:sp>
        <p:nvSpPr>
          <p:cNvPr id="14" name="Text 8"/>
          <p:cNvSpPr/>
          <p:nvPr/>
        </p:nvSpPr>
        <p:spPr>
          <a:xfrm>
            <a:off x="3932069" y="4563300"/>
            <a:ext cx="18288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PRICE DISCOVERY</a:t>
            </a:r>
            <a:endParaRPr lang="en-US" sz="600" dirty="0"/>
          </a:p>
        </p:txBody>
      </p:sp>
      <p:pic>
        <p:nvPicPr>
          <p:cNvPr id="15" name="Image 3" descr="https://pitch-assets-ccb95893-de3f-4266-973c-20049231b248.s3.eu-west-1.amazonaws.com/96a823b4-24c5-4506-bafd-b472d99b0bdf?pitch-bytes=897&amp;pitch-content-type=image%2Fsvg%2Bxml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523096" y="3628620"/>
            <a:ext cx="150059" cy="150059"/>
          </a:xfrm>
          <a:prstGeom prst="rect">
            <a:avLst/>
          </a:prstGeom>
        </p:spPr>
      </p:pic>
      <p:pic>
        <p:nvPicPr>
          <p:cNvPr id="16" name="Image 4" descr="https://pitch-assets-ccb95893-de3f-4266-973c-20049231b248.s3.eu-west-1.amazonaws.com/d6eb0def-588d-422d-9abe-4adec77301ad?pitch-bytes=1700&amp;pitch-content-type=image%2Fsvg%2Bxml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4479755" y="3846138"/>
            <a:ext cx="179449" cy="179449"/>
          </a:xfrm>
          <a:prstGeom prst="rect">
            <a:avLst/>
          </a:prstGeom>
        </p:spPr>
      </p:pic>
      <p:pic>
        <p:nvPicPr>
          <p:cNvPr id="17" name="Image 5" descr="https://pitch-assets-ccb95893-de3f-4266-973c-20049231b248.s3.eu-west-1.amazonaws.com/4db1e24e-55ce-4e46-986c-83659fc51862?pitch-bytes=750&amp;pitch-content-type=image%2Fsvg%2Bxml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7464408" y="3618822"/>
            <a:ext cx="174004" cy="174004"/>
          </a:xfrm>
          <a:prstGeom prst="rect">
            <a:avLst/>
          </a:prstGeom>
        </p:spPr>
      </p:pic>
      <p:pic>
        <p:nvPicPr>
          <p:cNvPr id="18" name="Image 6" descr="https://pitch-assets-ccb95893-de3f-4266-973c-20049231b248.s3.eu-west-1.amazonaws.com/a0c127d1-df67-4c85-b058-179c99065d1f?pitch-bytes=1342&amp;pitch-content-type=image%2Fsvg%2Bxml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4481363" y="4320159"/>
            <a:ext cx="179145" cy="17914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76250" y="1759576"/>
            <a:ext cx="27432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Tokenized carbon instantly reduces bureaucracy, and opens a frictionless global carbon market that's available to all.</a:t>
            </a:r>
            <a:endParaRPr lang="en-US" sz="1125" dirty="0"/>
          </a:p>
        </p:txBody>
      </p:sp>
      <p:sp>
        <p:nvSpPr>
          <p:cNvPr id="20" name="Shape 10"/>
          <p:cNvSpPr/>
          <p:nvPr/>
        </p:nvSpPr>
        <p:spPr>
          <a:xfrm>
            <a:off x="1976693" y="3200946"/>
            <a:ext cx="201826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CACACA"/>
            </a:solidFill>
            <a:prstDash val="solid"/>
            <a:headEnd type="none"/>
            <a:tailEnd type="none"/>
          </a:ln>
        </p:spPr>
      </p:sp>
      <p:sp>
        <p:nvSpPr>
          <p:cNvPr id="21" name="Shape 11"/>
          <p:cNvSpPr/>
          <p:nvPr/>
        </p:nvSpPr>
        <p:spPr>
          <a:xfrm>
            <a:off x="5151995" y="3200946"/>
            <a:ext cx="2018764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CACACA"/>
            </a:solidFill>
            <a:prstDash val="solid"/>
            <a:headEnd type="none"/>
            <a:tailEnd type="none"/>
          </a:ln>
        </p:spPr>
      </p:sp>
      <p:pic>
        <p:nvPicPr>
          <p:cNvPr id="22" name="Image 7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8aca984-5564-4fec-b277-9540168b5aba?pitch-bytes=105084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750" dirty="0"/>
          </a:p>
        </p:txBody>
      </p:sp>
      <p:sp>
        <p:nvSpPr>
          <p:cNvPr id="5" name="Text 1"/>
          <p:cNvSpPr/>
          <p:nvPr/>
        </p:nvSpPr>
        <p:spPr>
          <a:xfrm>
            <a:off x="476250" y="762494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the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Stack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everything needed to unlock newfound carbon credit utility.</a:t>
            </a:r>
            <a:endParaRPr lang="en-US" sz="1800" dirty="0"/>
          </a:p>
        </p:txBody>
      </p:sp>
      <p:pic>
        <p:nvPicPr>
          <p:cNvPr id="6" name="Image 1" descr="https://pitch-assets-ccb95893-de3f-4266-973c-20049231b248.s3.eu-west-1.amazonaws.com/4637e59a-e116-458b-b6c5-911ada564bb3?pitch-bytes=766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215818" y="2396074"/>
            <a:ext cx="1143000" cy="1143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452" y="3646046"/>
            <a:ext cx="27432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 Bridge</a:t>
            </a:r>
            <a:endParaRPr lang="en-US" sz="1125" dirty="0"/>
          </a:p>
        </p:txBody>
      </p:sp>
      <p:pic>
        <p:nvPicPr>
          <p:cNvPr id="8" name="Image 2" descr="https://pitch-assets-ccb95893-de3f-4266-973c-20049231b248.s3.eu-west-1.amazonaws.com/6ab17766-eb86-4e3d-b130-d834a4158228?pitch-bytes=1170&amp;pitch-content-type=image%2Fsvg%2Bxml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3997685" y="2396074"/>
            <a:ext cx="1143000" cy="1143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43319" y="3646046"/>
            <a:ext cx="27432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 Meta Registry</a:t>
            </a:r>
            <a:endParaRPr lang="en-US" sz="1125" dirty="0"/>
          </a:p>
        </p:txBody>
      </p:sp>
      <p:pic>
        <p:nvPicPr>
          <p:cNvPr id="10" name="Image 3" descr="https://pitch-assets-ccb95893-de3f-4266-973c-20049231b248.s3.eu-west-1.amazonaws.com/fb4b0493-11bb-457e-8328-02eccce06dca?pitch-bytes=1293&amp;pitch-content-type=image%2Fsvg%2Bxml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6781522" y="2397325"/>
            <a:ext cx="1143000" cy="11430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27156" y="3647297"/>
            <a:ext cx="27432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Pools</a:t>
            </a:r>
            <a:endParaRPr lang="en-US" sz="11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2700000">
            <a:off x="4527319" y="1069017"/>
            <a:ext cx="8830580" cy="8516978"/>
          </a:xfrm>
          <a:prstGeom prst="roundRect">
            <a:avLst>
              <a:gd name="adj" fmla="val -10736"/>
            </a:avLst>
          </a:prstGeom>
          <a:solidFill>
            <a:srgbClr val="FEF2F6"/>
          </a:solidFill>
          <a:ln/>
        </p:spPr>
      </p:sp>
      <p:sp>
        <p:nvSpPr>
          <p:cNvPr id="4" name="Text 1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76250" y="1667452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 Bridge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gateway to programmable carbon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76250" y="2757033"/>
            <a:ext cx="365760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Toucan Bridge enables the journey from carbon credit to tokenized asset. For each credit bridged, one Toucan CO2 (TCO2) token is minted. TCO2s are semi-fungible and retain credit-specific attributes and metadata.</a:t>
            </a:r>
            <a:endParaRPr lang="en-US" sz="1125" dirty="0"/>
          </a:p>
        </p:txBody>
      </p:sp>
      <p:pic>
        <p:nvPicPr>
          <p:cNvPr id="7" name="Image 0" descr="https://pitch-assets-ccb95893-de3f-4266-973c-20049231b248.s3.eu-west-1.amazonaws.com/4637e59a-e116-458b-b6c5-911ada564bb3?pitch-bytes=766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7667" y="866244"/>
            <a:ext cx="572221" cy="572221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1332cbb5-cd40-4d78-9637-9fed3d7ad2f9?pitch-bytes=452658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54924" y="474150"/>
            <a:ext cx="5894821" cy="491235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2700000">
            <a:off x="4527319" y="1069017"/>
            <a:ext cx="8830580" cy="8516978"/>
          </a:xfrm>
          <a:prstGeom prst="roundRect">
            <a:avLst>
              <a:gd name="adj" fmla="val -10736"/>
            </a:avLst>
          </a:prstGeom>
          <a:solidFill>
            <a:srgbClr val="FEF2F6"/>
          </a:solidFill>
          <a:ln/>
        </p:spPr>
      </p:sp>
      <p:sp>
        <p:nvSpPr>
          <p:cNvPr id="4" name="Text 1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76250" y="2951713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collection of TCO2s in circulation make up the Toucan Meta Registry — a unified home for credits that helps to standardize data and simplify accounting.</a:t>
            </a:r>
            <a:endParaRPr lang="en-US" sz="1125" dirty="0"/>
          </a:p>
        </p:txBody>
      </p:sp>
      <p:pic>
        <p:nvPicPr>
          <p:cNvPr id="6" name="Image 0" descr="https://pitch-assets-ccb95893-de3f-4266-973c-20049231b248.s3.eu-west-1.amazonaws.com/6ab17766-eb86-4e3d-b130-d834a4158228?pitch-bytes=117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8596" y="854928"/>
            <a:ext cx="571500" cy="571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6250" y="1598880"/>
            <a:ext cx="3657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 Meta Registry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sink for carbon credits sourced from registries throughout the VCM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76250" y="622935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pic>
        <p:nvPicPr>
          <p:cNvPr id="9" name="Image 1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329304" y="624624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0" name="Image 2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131446" y="624624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1" name="Image 3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236053" y="625692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2" name="Image 4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191429" y="626759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3" name="Image 5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204387" y="2636574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4" name="Image 6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308994" y="2637641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5" name="Image 7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264370" y="2638709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6" name="Image 8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660473" y="1682265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7" name="Image 9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765081" y="1683333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8" name="Image 10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720457" y="1684400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9" name="Image 11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652320" y="1683333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0" name="Image 12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607696" y="1684400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1" name="Image 13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660473" y="3694215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2" name="Image 14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4765081" y="3695283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3" name="Image 15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5720457" y="3696350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4" name="Image 16" descr="https://pitch-assets-ccb95893-de3f-4266-973c-20049231b248.s3.eu-west-1.amazonaws.com/d3a82622-7de3-4f8f-9d4d-1a88800ad913?pitch-bytes=8279&amp;pitch-content-type=image%2F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652320" y="3695283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5" name="Image 17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8607696" y="3696350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6" name="Image 18" descr="https://pitch-assets-ccb95893-de3f-4266-973c-20049231b248.s3.eu-west-1.amazonaws.com/8f4911e8-7403-4013-aaa8-f40f8c125d22?pitch-bytes=6051&amp;pitch-content-type=image%2F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5286755" y="2636574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7" name="Image 19" descr="https://pitch-assets-ccb95893-de3f-4266-973c-20049231b248.s3.eu-west-1.amazonaws.com/31ae2837-9dee-4ec4-a9fa-52cca23df53d?pitch-bytes=8533&amp;pitch-content-type=image%2F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346739" y="2638709"/>
            <a:ext cx="762000" cy="7620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2700000">
            <a:off x="4527319" y="1069017"/>
            <a:ext cx="8830580" cy="8516978"/>
          </a:xfrm>
          <a:prstGeom prst="roundRect">
            <a:avLst>
              <a:gd name="adj" fmla="val -10736"/>
            </a:avLst>
          </a:prstGeom>
          <a:solidFill>
            <a:srgbClr val="FEF2F6"/>
          </a:solidFill>
          <a:ln/>
        </p:spPr>
      </p:sp>
      <p:sp>
        <p:nvSpPr>
          <p:cNvPr id="4" name="Text 1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76250" y="1574019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Say hello to ultra liquid carbon markets —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enabled by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Pools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76250" y="2606392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Pools are designed to attract tokenized carbon credits that share environmental project attributes. </a:t>
            </a:r>
            <a:endParaRPr lang="en-US" sz="1125" dirty="0"/>
          </a:p>
          <a:p>
            <a:pPr algn="l">
              <a:lnSpc>
                <a:spcPts val="1688"/>
              </a:lnSpc>
            </a:pPr>
            <a:endParaRPr lang="en-US" sz="1125" dirty="0"/>
          </a:p>
        </p:txBody>
      </p:sp>
      <p:pic>
        <p:nvPicPr>
          <p:cNvPr id="7" name="Image 0" descr="https://pitch-assets-ccb95893-de3f-4266-973c-20049231b248.s3.eu-west-1.amazonaws.com/fb4b0493-11bb-457e-8328-02eccce06dca?pitch-bytes=1293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2910" y="857068"/>
            <a:ext cx="571500" cy="571500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12e0793c-fbdc-4a6c-a48f-dabeab8fba0b?pitch-bytes=51413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38022" y="3381762"/>
            <a:ext cx="2857500" cy="28575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9" name="Image 2" descr="https://pitch-assets-ccb95893-de3f-4266-973c-20049231b248.s3.eu-west-1.amazonaws.com/12e0793c-fbdc-4a6c-a48f-dabeab8fba0b?pitch-bytes=5141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442132" y="944325"/>
            <a:ext cx="2857500" cy="28575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0" name="Image 3" descr="https://pitch-assets-ccb95893-de3f-4266-973c-20049231b248.s3.eu-west-1.amazonaws.com/12e0793c-fbdc-4a6c-a48f-dabeab8fba0b?pitch-bytes=51413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38022" y="-1426250"/>
            <a:ext cx="2857500" cy="28575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1" name="Image 4" descr="https://pitch-assets-ccb95893-de3f-4266-973c-20049231b248.s3.eu-west-1.amazonaws.com/751d006e-a70d-47e5-acc1-e75cbda46ac7?pitch-bytes=124978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86522" y="945562"/>
            <a:ext cx="2857500" cy="2857500"/>
          </a:xfrm>
          <a:prstGeom prst="rect">
            <a:avLst/>
          </a:prstGeom>
        </p:spPr>
      </p:pic>
      <p:pic>
        <p:nvPicPr>
          <p:cNvPr id="12" name="Image 5" descr="https://pitch-assets-ccb95893-de3f-4266-973c-20049231b248.s3.eu-west-1.amazonaws.com/e7246618-d632-4e23-b4fe-08b3d43c5b25?pitch-bytes=4209&amp;pitch-content-type=image%2Fsvg%2Bxml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41" b="41"/>
          <a:stretch/>
        </p:blipFill>
        <p:spPr>
          <a:xfrm>
            <a:off x="4741557" y="944347"/>
            <a:ext cx="2545469" cy="2857729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69337" y="2499409"/>
            <a:ext cx="1828800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Project Explorer</a:t>
            </a:r>
            <a:endParaRPr lang="en-US" sz="1125" dirty="0"/>
          </a:p>
        </p:txBody>
      </p:sp>
      <p:sp>
        <p:nvSpPr>
          <p:cNvPr id="4" name="Text 1"/>
          <p:cNvSpPr/>
          <p:nvPr/>
        </p:nvSpPr>
        <p:spPr>
          <a:xfrm>
            <a:off x="4261998" y="2495509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Climate Impact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</a:t>
            </a:r>
            <a:endParaRPr lang="en-US" sz="1125" dirty="0"/>
          </a:p>
        </p:txBody>
      </p:sp>
      <p:sp>
        <p:nvSpPr>
          <p:cNvPr id="5" name="Text 2"/>
          <p:cNvSpPr/>
          <p:nvPr/>
        </p:nvSpPr>
        <p:spPr>
          <a:xfrm>
            <a:off x="7055103" y="2495509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Offsetting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Providers​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260590" y="4146912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and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tools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4046329" y="4104891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and analytics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and services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6817605" y="4101662"/>
            <a:ext cx="182880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offsetting in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Web3 protocols </a:t>
            </a:r>
            <a:endParaRPr lang="en-US" sz="1125" dirty="0"/>
          </a:p>
          <a:p>
            <a:pPr algn="ctr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(NFTs + DeFi)​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476250" y="762494"/>
            <a:ext cx="3657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can be built?</a:t>
            </a:r>
            <a:endParaRPr lang="en-US" sz="1800" dirty="0"/>
          </a:p>
        </p:txBody>
      </p:sp>
      <p:pic>
        <p:nvPicPr>
          <p:cNvPr id="10" name="Image 0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729562" y="2179974"/>
            <a:ext cx="268573" cy="268573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4680678" y="2179974"/>
            <a:ext cx="268573" cy="268573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7497462" y="2179974"/>
            <a:ext cx="268573" cy="268573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736632" y="3785022"/>
            <a:ext cx="268573" cy="268573"/>
          </a:xfrm>
          <a:prstGeom prst="rect">
            <a:avLst/>
          </a:prstGeom>
        </p:spPr>
      </p:pic>
      <p:pic>
        <p:nvPicPr>
          <p:cNvPr id="14" name="Image 4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4680678" y="3785022"/>
            <a:ext cx="268573" cy="268573"/>
          </a:xfrm>
          <a:prstGeom prst="rect">
            <a:avLst/>
          </a:prstGeom>
        </p:spPr>
      </p:pic>
      <p:pic>
        <p:nvPicPr>
          <p:cNvPr id="15" name="Image 5" descr="https://pitch-assets-ccb95893-de3f-4266-973c-20049231b248.s3.eu-west-1.amazonaws.com/39f5349a-2651-4f90-8c2e-b39c6acb6d42?pitch-bytes=497&amp;pitch-content-type=image%2Fsvg%2Bxml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7497462" y="3785022"/>
            <a:ext cx="268573" cy="26857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CASES</a:t>
            </a:r>
            <a:endParaRPr lang="en-US" sz="750" dirty="0"/>
          </a:p>
        </p:txBody>
      </p:sp>
      <p:sp>
        <p:nvSpPr>
          <p:cNvPr id="17" name="Text 8"/>
          <p:cNvSpPr/>
          <p:nvPr/>
        </p:nvSpPr>
        <p:spPr>
          <a:xfrm>
            <a:off x="476250" y="1099679"/>
            <a:ext cx="6400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On-chain carbon opens opportunities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 radically new system — one where economics and ecology align.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251875" y="3751669"/>
            <a:ext cx="2148080" cy="1267547"/>
          </a:xfrm>
          <a:prstGeom prst="roundRect">
            <a:avLst>
              <a:gd name="adj" fmla="val 19065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4251875" y="1764392"/>
            <a:ext cx="2148080" cy="1816716"/>
          </a:xfrm>
          <a:prstGeom prst="roundRect">
            <a:avLst>
              <a:gd name="adj" fmla="val 13302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83948" y="3751578"/>
            <a:ext cx="2132106" cy="1211385"/>
          </a:xfrm>
          <a:prstGeom prst="roundRect">
            <a:avLst>
              <a:gd name="adj" fmla="val 19801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84987" y="335723"/>
            <a:ext cx="2132106" cy="1308643"/>
          </a:xfrm>
          <a:prstGeom prst="roundRect">
            <a:avLst>
              <a:gd name="adj" fmla="val 18329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681450" y="1763008"/>
            <a:ext cx="2130097" cy="1816716"/>
          </a:xfrm>
          <a:prstGeom prst="roundRect">
            <a:avLst>
              <a:gd name="adj" fmla="val 13191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5418" y="2113776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enabling an ecosystem of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regenerative innovation.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6250" y="622935"/>
            <a:ext cx="914400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7366429" y="2276371"/>
            <a:ext cx="182880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41"/>
              </a:lnSpc>
            </a:pPr>
            <a:r>
              <a:rPr lang="en-US" sz="13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Protocol</a:t>
            </a:r>
            <a:endParaRPr lang="en-US" sz="1313" dirty="0"/>
          </a:p>
        </p:txBody>
      </p:sp>
      <p:sp>
        <p:nvSpPr>
          <p:cNvPr id="11" name="Text 8"/>
          <p:cNvSpPr/>
          <p:nvPr/>
        </p:nvSpPr>
        <p:spPr>
          <a:xfrm>
            <a:off x="7365825" y="4152067"/>
            <a:ext cx="182880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41"/>
              </a:lnSpc>
            </a:pPr>
            <a:r>
              <a:rPr lang="en-US" sz="13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carbonized.xyz</a:t>
            </a:r>
            <a:endParaRPr lang="en-US" sz="1313" dirty="0"/>
          </a:p>
        </p:txBody>
      </p:sp>
      <p:pic>
        <p:nvPicPr>
          <p:cNvPr id="12" name="Image 0" descr="https://pitch-assets-ccb95893-de3f-4266-973c-20049231b248.s3.eu-west-1.amazonaws.com/f0747d4d-64ea-45ff-bf5a-efcba8c8db97?pitch-bytes=514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65138" y="642243"/>
            <a:ext cx="1507532" cy="382442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248845" y="335723"/>
            <a:ext cx="2151186" cy="1308654"/>
          </a:xfrm>
          <a:prstGeom prst="roundRect">
            <a:avLst>
              <a:gd name="adj" fmla="val 18493"/>
            </a:avLst>
          </a:prstGeom>
          <a:solidFill>
            <a:srgbClr val="FFFFFF"/>
          </a:solidFill>
          <a:ln w="5292">
            <a:solidFill>
              <a:srgbClr val="CACACA"/>
            </a:solidFill>
            <a:prstDash val="solid"/>
          </a:ln>
        </p:spPr>
      </p:sp>
      <p:pic>
        <p:nvPicPr>
          <p:cNvPr id="14" name="Image 1" descr="https://pitch-assets-ccb95893-de3f-4266-973c-20049231b248.s3.eu-west-1.amazonaws.com/e7bf1d09-51de-4809-b129-b7715b9ac7c1?pitch-bytes=89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24189" y="718080"/>
            <a:ext cx="1143218" cy="228644"/>
          </a:xfrm>
          <a:prstGeom prst="rect">
            <a:avLst/>
          </a:prstGeom>
        </p:spPr>
      </p:pic>
      <p:pic>
        <p:nvPicPr>
          <p:cNvPr id="15" name="Image 2" descr="https://pitch-assets-ccb95893-de3f-4266-973c-20049231b248.s3.eu-west-1.amazonaws.com/f369480e-247b-4c01-ad8f-1e1534a9d3da?pitch-bytes=36445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957188" y="2234101"/>
            <a:ext cx="333227" cy="333227"/>
          </a:xfrm>
          <a:prstGeom prst="rect">
            <a:avLst/>
          </a:prstGeom>
        </p:spPr>
      </p:pic>
      <p:pic>
        <p:nvPicPr>
          <p:cNvPr id="16" name="Image 3" descr="https://pitch-assets-ccb95893-de3f-4266-973c-20049231b248.s3.eu-west-1.amazonaws.com/963ab575-b6d1-4f8a-a28c-68334917c5c4?pitch-bytes=2085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050526" y="2765143"/>
            <a:ext cx="1395952" cy="441549"/>
          </a:xfrm>
          <a:prstGeom prst="rect">
            <a:avLst/>
          </a:prstGeom>
        </p:spPr>
      </p:pic>
      <p:pic>
        <p:nvPicPr>
          <p:cNvPr id="17" name="Image 4" descr="https://pitch-assets-ccb95893-de3f-4266-973c-20049231b248.s3.eu-west-1.amazonaws.com/e6901dc6-c35d-4734-a83f-e62d32b6fc9c?pitch-bytes=192191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163436" y="1118842"/>
            <a:ext cx="1131341" cy="377114"/>
          </a:xfrm>
          <a:prstGeom prst="rect">
            <a:avLst/>
          </a:prstGeom>
        </p:spPr>
      </p:pic>
      <p:pic>
        <p:nvPicPr>
          <p:cNvPr id="18" name="Image 5" descr="https://pitch-assets-ccb95893-de3f-4266-973c-20049231b248.s3.eu-west-1.amazonaws.com/46bd8ebe-a9a2-4783-91bc-cd7e0f3c0795?pitch-bytes=21167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919050" y="4090273"/>
            <a:ext cx="333088" cy="33308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366459" y="4586233"/>
            <a:ext cx="182880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41"/>
              </a:lnSpc>
            </a:pPr>
            <a:r>
              <a:rPr lang="en-US" sz="13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Atlantis World</a:t>
            </a:r>
            <a:endParaRPr lang="en-US" sz="1313" dirty="0"/>
          </a:p>
        </p:txBody>
      </p:sp>
      <p:pic>
        <p:nvPicPr>
          <p:cNvPr id="20" name="Image 6" descr="https://pitch-assets-ccb95893-de3f-4266-973c-20049231b248.s3.eu-west-1.amazonaws.com/d9b55fd1-4a37-44f9-a96d-9b9fff832213?pitch-bytes=37391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739295" y="4623592"/>
            <a:ext cx="269934" cy="269934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5050131" y="4651519"/>
            <a:ext cx="182880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41"/>
              </a:lnSpc>
            </a:pPr>
            <a:r>
              <a:rPr lang="en-US" sz="13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Moss Brasil</a:t>
            </a:r>
            <a:endParaRPr lang="en-US" sz="1313" dirty="0"/>
          </a:p>
        </p:txBody>
      </p:sp>
      <p:pic>
        <p:nvPicPr>
          <p:cNvPr id="22" name="Image 7" descr="https://pitch-assets-ccb95893-de3f-4266-973c-20049231b248.s3.eu-west-1.amazonaws.com/da854550-726e-4272-a314-5abe9344c841?pitch-bytes=80833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934195" y="4530568"/>
            <a:ext cx="363011" cy="363011"/>
          </a:xfrm>
          <a:prstGeom prst="rect">
            <a:avLst/>
          </a:prstGeom>
        </p:spPr>
      </p:pic>
      <p:pic>
        <p:nvPicPr>
          <p:cNvPr id="23" name="Image 8" descr="https://pitch-assets-ccb95893-de3f-4266-973c-20049231b248.s3.eu-west-1.amazonaws.com/b56b1a85-4735-4738-bf02-40c5be612ef0?pitch-bytes=30567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897283" y="4087752"/>
            <a:ext cx="793479" cy="355166"/>
          </a:xfrm>
          <a:prstGeom prst="rect">
            <a:avLst/>
          </a:prstGeom>
        </p:spPr>
      </p:pic>
      <p:pic>
        <p:nvPicPr>
          <p:cNvPr id="24" name="Image 9" descr="https://pitch-assets-ccb95893-de3f-4266-973c-20049231b248.s3.eu-west-1.amazonaws.com/85eb9702-5989-4c97-bbfb-f6b71b9bc038?pitch-bytes=69763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637860" y="1183646"/>
            <a:ext cx="1316493" cy="245248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4720638" y="374584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Explorers</a:t>
            </a:r>
            <a:endParaRPr lang="en-US" sz="1125" dirty="0"/>
          </a:p>
        </p:txBody>
      </p:sp>
      <p:sp>
        <p:nvSpPr>
          <p:cNvPr id="26" name="Text 13"/>
          <p:cNvSpPr/>
          <p:nvPr/>
        </p:nvSpPr>
        <p:spPr>
          <a:xfrm>
            <a:off x="7127380" y="1849543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Offsetting</a:t>
            </a:r>
            <a:endParaRPr lang="en-US" sz="1125" dirty="0"/>
          </a:p>
        </p:txBody>
      </p:sp>
      <p:sp>
        <p:nvSpPr>
          <p:cNvPr id="27" name="Text 14"/>
          <p:cNvSpPr/>
          <p:nvPr/>
        </p:nvSpPr>
        <p:spPr>
          <a:xfrm>
            <a:off x="6880322" y="374584"/>
            <a:ext cx="1828800" cy="1428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Carbon-backed currency</a:t>
            </a: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  <a:p>
            <a:pPr algn="l">
              <a:lnSpc>
                <a:spcPts val="1406"/>
              </a:lnSpc>
            </a:pPr>
            <a:endParaRPr lang="en-US" sz="1125" dirty="0"/>
          </a:p>
        </p:txBody>
      </p:sp>
      <p:sp>
        <p:nvSpPr>
          <p:cNvPr id="28" name="Text 15"/>
          <p:cNvSpPr/>
          <p:nvPr/>
        </p:nvSpPr>
        <p:spPr>
          <a:xfrm>
            <a:off x="7160189" y="3828498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Metaverse + NFTs</a:t>
            </a:r>
            <a:endParaRPr lang="en-US" sz="1125" dirty="0"/>
          </a:p>
        </p:txBody>
      </p:sp>
      <p:sp>
        <p:nvSpPr>
          <p:cNvPr id="29" name="Text 16"/>
          <p:cNvSpPr/>
          <p:nvPr/>
        </p:nvSpPr>
        <p:spPr>
          <a:xfrm>
            <a:off x="4717935" y="1848893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 Integrations</a:t>
            </a:r>
            <a:endParaRPr lang="en-US" sz="1125" dirty="0"/>
          </a:p>
        </p:txBody>
      </p:sp>
      <p:sp>
        <p:nvSpPr>
          <p:cNvPr id="30" name="Shape 17"/>
          <p:cNvSpPr/>
          <p:nvPr/>
        </p:nvSpPr>
        <p:spPr>
          <a:xfrm>
            <a:off x="4775888" y="2201330"/>
            <a:ext cx="1039678" cy="305641"/>
          </a:xfrm>
          <a:prstGeom prst="roundRect">
            <a:avLst>
              <a:gd name="adj" fmla="val -299175"/>
            </a:avLst>
          </a:prstGeom>
          <a:solidFill>
            <a:srgbClr val="000000"/>
          </a:solidFill>
          <a:ln/>
        </p:spPr>
      </p:sp>
      <p:pic>
        <p:nvPicPr>
          <p:cNvPr id="31" name="Image 10" descr="https://pitch-assets-ccb95893-de3f-4266-973c-20049231b248.s3.eu-west-1.amazonaws.com/25241257-8e60-4c6f-a25e-26fcc3c06600?pitch-bytes=3705&amp;pitch-content-type=image%2F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864821" y="2276537"/>
            <a:ext cx="864631" cy="161770"/>
          </a:xfrm>
          <a:prstGeom prst="rect">
            <a:avLst/>
          </a:prstGeom>
        </p:spPr>
      </p:pic>
      <p:sp>
        <p:nvSpPr>
          <p:cNvPr id="32" name="Shape 18"/>
          <p:cNvSpPr/>
          <p:nvPr/>
        </p:nvSpPr>
        <p:spPr>
          <a:xfrm>
            <a:off x="4775911" y="2571453"/>
            <a:ext cx="1039673" cy="339752"/>
          </a:xfrm>
          <a:prstGeom prst="roundRect">
            <a:avLst>
              <a:gd name="adj" fmla="val -269137"/>
            </a:avLst>
          </a:prstGeom>
          <a:solidFill>
            <a:srgbClr val="000000"/>
          </a:solidFill>
          <a:ln/>
        </p:spPr>
      </p:sp>
      <p:pic>
        <p:nvPicPr>
          <p:cNvPr id="33" name="Image 11" descr="https://pitch-assets-ccb95893-de3f-4266-973c-20049231b248.s3.eu-west-1.amazonaws.com/85a4dc71-3db6-44d0-946c-3a954b4e7e7c?pitch-bytes=1978&amp;pitch-content-type=image%2F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865900" y="2636657"/>
            <a:ext cx="862294" cy="206035"/>
          </a:xfrm>
          <a:prstGeom prst="rect">
            <a:avLst/>
          </a:prstGeom>
        </p:spPr>
      </p:pic>
      <p:pic>
        <p:nvPicPr>
          <p:cNvPr id="34" name="Image 12" descr="https://pitch-assets-ccb95893-de3f-4266-973c-20049231b248.s3.eu-west-1.amazonaws.com/39613cf7-ad9b-46f2-8883-3b22794e4d74?pitch-bytes=12990&amp;pitch-content-type=image%2F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4627807" y="3046185"/>
            <a:ext cx="406024" cy="406024"/>
          </a:xfrm>
          <a:prstGeom prst="rect">
            <a:avLst/>
          </a:prstGeom>
        </p:spPr>
      </p:pic>
      <p:sp>
        <p:nvSpPr>
          <p:cNvPr id="35" name="Text 19"/>
          <p:cNvSpPr/>
          <p:nvPr/>
        </p:nvSpPr>
        <p:spPr>
          <a:xfrm>
            <a:off x="5073915" y="3146680"/>
            <a:ext cx="91440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41"/>
              </a:lnSpc>
            </a:pPr>
            <a:r>
              <a:rPr lang="en-US" sz="13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SushiSwap</a:t>
            </a:r>
            <a:endParaRPr lang="en-US" sz="1313" dirty="0"/>
          </a:p>
        </p:txBody>
      </p:sp>
      <p:sp>
        <p:nvSpPr>
          <p:cNvPr id="36" name="Text 20"/>
          <p:cNvSpPr/>
          <p:nvPr/>
        </p:nvSpPr>
        <p:spPr>
          <a:xfrm>
            <a:off x="4983532" y="3831149"/>
            <a:ext cx="9144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CA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 OGs</a:t>
            </a:r>
            <a:endParaRPr lang="en-US" sz="1125" dirty="0"/>
          </a:p>
        </p:txBody>
      </p:sp>
      <p:pic>
        <p:nvPicPr>
          <p:cNvPr id="37" name="Image 13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7336" y="2022216"/>
            <a:ext cx="1828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🙏﻿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754098" y="2585798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Michalis </a:t>
            </a:r>
            <a:endParaRPr lang="en-US" sz="1125" dirty="0"/>
          </a:p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@Toucan Protocol</a:t>
            </a:r>
            <a:endParaRPr lang="en-US" sz="1125" dirty="0"/>
          </a:p>
        </p:txBody>
      </p:sp>
      <p:sp>
        <p:nvSpPr>
          <p:cNvPr id="5" name="Text 2"/>
          <p:cNvSpPr/>
          <p:nvPr/>
        </p:nvSpPr>
        <p:spPr>
          <a:xfrm>
            <a:off x="1512666" y="4048955"/>
            <a:ext cx="18288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@toucanprotocol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512666" y="3745428"/>
            <a:ext cx="18288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Twitter:</a:t>
            </a:r>
            <a:endParaRPr lang="en-US" sz="1125" dirty="0"/>
          </a:p>
        </p:txBody>
      </p:sp>
      <p:pic>
        <p:nvPicPr>
          <p:cNvPr id="7" name="Image 0" descr="https://pitch-assets-ccb95893-de3f-4266-973c-20049231b248.s3.eu-west-1.amazonaws.com/93018510-8f46-42ca-8c74-ab517d06cabf?pitch-bytes=11875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229500" y="3745568"/>
            <a:ext cx="205807" cy="178408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71" y="1694082"/>
            <a:ext cx="45720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Toucan, we're building the digital rails for climate finance.</a:t>
            </a:r>
            <a:endParaRPr lang="en-US" sz="1800" dirty="0"/>
          </a:p>
          <a:p>
            <a:pPr algn="l">
              <a:lnSpc>
                <a:spcPts val="2250"/>
              </a:lnSpc>
            </a:pP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We’re doing this by 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globally accessible platform that efficiently connects buyers and suppliers in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voluntary carbon market</a:t>
            </a:r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98604a21-1a36-414a-a106-378dc4bdb105?pitch-bytes=4412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38" b="37"/>
          <a:stretch/>
        </p:blipFill>
        <p:spPr>
          <a:xfrm>
            <a:off x="473032" y="475023"/>
            <a:ext cx="750562" cy="229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811112" y="0"/>
            <a:ext cx="5332888" cy="5143500"/>
          </a:xfrm>
          <a:prstGeom prst="roundRect">
            <a:avLst>
              <a:gd name="adj" fmla="val -17778"/>
            </a:avLst>
          </a:prstGeom>
          <a:solidFill>
            <a:srgbClr val="FEF2F6"/>
          </a:solidFill>
          <a:ln/>
        </p:spPr>
      </p:sp>
      <p:sp>
        <p:nvSpPr>
          <p:cNvPr id="4" name="Text 1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76250" y="762000"/>
            <a:ext cx="3657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need to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rapidly coordinate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response to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species' greatest challenge</a:t>
            </a:r>
            <a:endParaRPr lang="en-US" sz="1800" dirty="0"/>
          </a:p>
        </p:txBody>
      </p:sp>
      <p:pic>
        <p:nvPicPr>
          <p:cNvPr id="6" name="Image 0" descr="https://pitch-assets-ccb95893-de3f-4266-973c-20049231b248.s3.eu-west-1.amazonaws.com/a328ecdc-29f1-438e-bcd9-1072536af813?pitch-bytes=217576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127149" y="1109735"/>
            <a:ext cx="4701425" cy="3137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6250" y="2142995"/>
            <a:ext cx="36576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too long, harmful practices have freely continued while our economic system fails to accurately price negative externalities. 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053587" y="661834"/>
            <a:ext cx="4572000" cy="44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40"/>
              </a:lnSpc>
            </a:pPr>
            <a:r>
              <a:rPr lang="en-US" sz="2600" b="0" i="1" spc="-60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worst </a:t>
            </a:r>
            <a:pPr algn="l">
              <a:lnSpc>
                <a:spcPts val="3540"/>
              </a:lnSpc>
            </a:pPr>
            <a:r>
              <a:rPr lang="en-US" sz="3000" b="1" i="1" spc="-60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bull run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748" y="5296179"/>
            <a:ext cx="8229600" cy="10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88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Sources: [1] https://analytics-polygon.sushi.com/</a:t>
            </a:r>
            <a:endParaRPr lang="en-US" sz="450" dirty="0"/>
          </a:p>
        </p:txBody>
      </p:sp>
      <p:sp>
        <p:nvSpPr>
          <p:cNvPr id="4" name="Text 1"/>
          <p:cNvSpPr/>
          <p:nvPr/>
        </p:nvSpPr>
        <p:spPr>
          <a:xfrm>
            <a:off x="471694" y="1693151"/>
            <a:ext cx="45720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markets exist to </a:t>
            </a:r>
            <a:pPr algn="l">
              <a:lnSpc>
                <a:spcPts val="2250"/>
              </a:lnSpc>
            </a:pPr>
            <a:r>
              <a:rPr lang="en-US" sz="1800" b="1" spc="-12" kern="0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 a price on polluting</a:t>
            </a:r>
            <a:pPr algn="l">
              <a:lnSpc>
                <a:spcPts val="2250"/>
              </a:lnSpc>
            </a:pPr>
            <a:r>
              <a:rPr lang="en-US" sz="18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atmosphere.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﻿</a:t>
            </a:r>
            <a:endParaRPr lang="en-US" sz="1800" dirty="0"/>
          </a:p>
          <a:p>
            <a:pPr algn="l">
              <a:lnSpc>
                <a:spcPts val="2250"/>
              </a:lnSpc>
            </a:pPr>
            <a:r>
              <a:rPr lang="en-US" sz="1800" b="0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are a market-based mechanism designed to incentivize the transition to a green economy.</a:t>
            </a:r>
            <a:endParaRPr lang="en-US" sz="1800" dirty="0"/>
          </a:p>
        </p:txBody>
      </p:sp>
      <p:pic>
        <p:nvPicPr>
          <p:cNvPr id="5" name="Image 0" descr="https://images.unsplash.com/photo-1598065412434-6544dc76f81f?crop=entropy&amp;cs=tinysrgb&amp;fit=max&amp;fm=jpg&amp;ixid=MnwyMTIyMnwwfDF8c2VhcmNofDE2fHxlbWlzc2lvbnN8ZW58MHx8fHwxNjQ2ODI1ODAw&amp;ixlib=rb-1.2.1&amp;q=80&amp;w=1080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3169" y="958"/>
            <a:ext cx="3428654" cy="5142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SOLUTION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730337"/>
            <a:ext cx="3657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11B1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carbon markets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750" dirty="0"/>
          </a:p>
        </p:txBody>
      </p:sp>
      <p:pic>
        <p:nvPicPr>
          <p:cNvPr id="5" name="Image 0" descr="https://pitch-assets-ccb95893-de3f-4266-973c-20049231b248.s3.eu-west-1.amazonaws.com/8ea29bd6-b9c6-424e-bef8-0dbef023f670?pitch-bytes=207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8548" y="1213024"/>
            <a:ext cx="3171965" cy="36567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51757" y="2222667"/>
            <a:ext cx="27432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Legally binding for emission reductions. Guidelines establish which sectors must participate in these schemes.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4952721" y="2041024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EU ETS, RGGI, etc.</a:t>
            </a:r>
            <a:endParaRPr lang="en-US" sz="1125" dirty="0"/>
          </a:p>
        </p:txBody>
      </p:sp>
      <p:pic>
        <p:nvPicPr>
          <p:cNvPr id="8" name="Image 1" descr="https://pitch-assets-ccb95893-de3f-4266-973c-20049231b248.s3.eu-west-1.amazonaws.com/4e4ee5b5-7b33-4864-acd9-1adbf3a392c0?pitch-bytes=187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837171" y="3619511"/>
            <a:ext cx="701786" cy="809753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3651300" y="2126732"/>
            <a:ext cx="121243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1705525" y="2991055"/>
            <a:ext cx="914400" cy="95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750" dirty="0"/>
          </a:p>
        </p:txBody>
      </p:sp>
      <p:sp>
        <p:nvSpPr>
          <p:cNvPr id="11" name="Text 6"/>
          <p:cNvSpPr/>
          <p:nvPr/>
        </p:nvSpPr>
        <p:spPr>
          <a:xfrm>
            <a:off x="5078794" y="3933008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VCS, GS, Puro, etc.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6505048" y="4024544"/>
            <a:ext cx="13308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4286250" y="2809875"/>
            <a:ext cx="1047750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Text 9"/>
          <p:cNvSpPr/>
          <p:nvPr/>
        </p:nvSpPr>
        <p:spPr>
          <a:xfrm>
            <a:off x="7707555" y="393321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VOLUNTARY (VCM)</a:t>
            </a:r>
            <a:endParaRPr lang="en-US" sz="750" dirty="0"/>
          </a:p>
        </p:txBody>
      </p:sp>
      <p:sp>
        <p:nvSpPr>
          <p:cNvPr id="15" name="Text 10"/>
          <p:cNvSpPr/>
          <p:nvPr/>
        </p:nvSpPr>
        <p:spPr>
          <a:xfrm>
            <a:off x="5076666" y="4155871"/>
            <a:ext cx="27432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 credits on an optional basis. </a:t>
            </a:r>
            <a:endParaRPr lang="en-US" sz="900" dirty="0"/>
          </a:p>
          <a:p>
            <a:pPr algn="l">
              <a:lnSpc>
                <a:spcPts val="1350"/>
              </a:lnSpc>
            </a:pPr>
            <a:r>
              <a:rPr lang="en-US" sz="9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developer decides under which standard they want to participate and must comply with the guidelines of the selected standard.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100" y="2608266"/>
            <a:ext cx="2743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Development Mechanism (CDM) adopted under the Kyoto Protocol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837100" y="4495778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EU ETS (world's first)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37100" y="1392551"/>
            <a:ext cx="9144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1994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837100" y="2431578"/>
            <a:ext cx="18288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1997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837100" y="3389233"/>
            <a:ext cx="18288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2003</a:t>
            </a:r>
            <a:endParaRPr lang="en-US" sz="1125" dirty="0"/>
          </a:p>
        </p:txBody>
      </p:sp>
      <p:sp>
        <p:nvSpPr>
          <p:cNvPr id="8" name="Shape 5"/>
          <p:cNvSpPr/>
          <p:nvPr/>
        </p:nvSpPr>
        <p:spPr>
          <a:xfrm>
            <a:off x="639175" y="2475857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175" y="3428312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6567" y="730337"/>
            <a:ext cx="3657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11B1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carbon markets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750" dirty="0"/>
          </a:p>
        </p:txBody>
      </p:sp>
      <p:sp>
        <p:nvSpPr>
          <p:cNvPr id="12" name="Shape 9"/>
          <p:cNvSpPr/>
          <p:nvPr/>
        </p:nvSpPr>
        <p:spPr>
          <a:xfrm rot="16200000">
            <a:off x="-757253" y="2965573"/>
            <a:ext cx="2888103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111B18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637352" y="1434055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9248" y="3570020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Standard for CDM (GS-CER) by WWF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37352" y="4361671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37100" y="4318262"/>
            <a:ext cx="18288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2005</a:t>
            </a:r>
            <a:endParaRPr lang="en-US" sz="1125" dirty="0"/>
          </a:p>
        </p:txBody>
      </p:sp>
      <p:sp>
        <p:nvSpPr>
          <p:cNvPr id="17" name="Shape 14"/>
          <p:cNvSpPr/>
          <p:nvPr/>
        </p:nvSpPr>
        <p:spPr>
          <a:xfrm rot="16200000">
            <a:off x="2870906" y="2963750"/>
            <a:ext cx="2888103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111B18"/>
            </a:solidFill>
            <a:prstDash val="solid"/>
            <a:headEnd type="none"/>
            <a:tailEnd type="none"/>
          </a:ln>
        </p:spPr>
      </p:sp>
      <p:sp>
        <p:nvSpPr>
          <p:cNvPr id="18" name="Shape 15"/>
          <p:cNvSpPr/>
          <p:nvPr/>
        </p:nvSpPr>
        <p:spPr>
          <a:xfrm>
            <a:off x="4265512" y="1475299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569852" y="1433796"/>
            <a:ext cx="9144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2005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4571675" y="1612621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Carbon Standard (VCS)</a:t>
            </a:r>
            <a:endParaRPr lang="en-US" sz="1800" dirty="0"/>
          </a:p>
        </p:txBody>
      </p:sp>
      <p:sp>
        <p:nvSpPr>
          <p:cNvPr id="21" name="Shape 18"/>
          <p:cNvSpPr/>
          <p:nvPr/>
        </p:nvSpPr>
        <p:spPr>
          <a:xfrm>
            <a:off x="4263689" y="2476336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569852" y="2430503"/>
            <a:ext cx="9144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2015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4571675" y="2609328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Paris Agreement</a:t>
            </a:r>
            <a:endParaRPr lang="en-US" sz="1800" dirty="0"/>
          </a:p>
        </p:txBody>
      </p:sp>
      <p:sp>
        <p:nvSpPr>
          <p:cNvPr id="24" name="Shape 21"/>
          <p:cNvSpPr/>
          <p:nvPr/>
        </p:nvSpPr>
        <p:spPr>
          <a:xfrm>
            <a:off x="4261866" y="3428152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4569852" y="3390295"/>
            <a:ext cx="9144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endParaRPr lang="en-US" sz="1125" dirty="0"/>
          </a:p>
        </p:txBody>
      </p:sp>
      <p:sp>
        <p:nvSpPr>
          <p:cNvPr id="26" name="Text 23"/>
          <p:cNvSpPr/>
          <p:nvPr/>
        </p:nvSpPr>
        <p:spPr>
          <a:xfrm>
            <a:off x="4571675" y="3569119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China ETS</a:t>
            </a:r>
            <a:endParaRPr lang="en-US" sz="1800" dirty="0"/>
          </a:p>
        </p:txBody>
      </p:sp>
      <p:sp>
        <p:nvSpPr>
          <p:cNvPr id="27" name="Shape 24"/>
          <p:cNvSpPr/>
          <p:nvPr/>
        </p:nvSpPr>
        <p:spPr>
          <a:xfrm>
            <a:off x="4265512" y="4359848"/>
            <a:ext cx="95250" cy="95250"/>
          </a:xfrm>
          <a:prstGeom prst="ellipse">
            <a:avLst/>
          </a:prstGeom>
          <a:solidFill>
            <a:srgbClr val="111B18"/>
          </a:solidFill>
          <a:ln w="5292">
            <a:solidFill>
              <a:srgbClr val="111B18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4569852" y="4319324"/>
            <a:ext cx="9144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endParaRPr lang="en-US" sz="1125" dirty="0"/>
          </a:p>
        </p:txBody>
      </p:sp>
      <p:sp>
        <p:nvSpPr>
          <p:cNvPr id="29" name="Text 26"/>
          <p:cNvSpPr/>
          <p:nvPr/>
        </p:nvSpPr>
        <p:spPr>
          <a:xfrm>
            <a:off x="4571675" y="4496072"/>
            <a:ext cx="27432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Toucan brings carbon on the blockchain</a:t>
            </a:r>
            <a:endParaRPr lang="en-US" sz="1800" dirty="0"/>
          </a:p>
        </p:txBody>
      </p:sp>
      <p:sp>
        <p:nvSpPr>
          <p:cNvPr id="30" name="Text 27"/>
          <p:cNvSpPr/>
          <p:nvPr/>
        </p:nvSpPr>
        <p:spPr>
          <a:xfrm>
            <a:off x="837100" y="1615572"/>
            <a:ext cx="2743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9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 trading schemes to control sulfur dioxide emissions (SOX, NOX)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ea29bd6-b9c6-424e-bef8-0dbef023f670?pitch-bytes=207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8548" y="1624674"/>
            <a:ext cx="2451968" cy="28267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750" dirty="0"/>
          </a:p>
        </p:txBody>
      </p:sp>
      <p:sp>
        <p:nvSpPr>
          <p:cNvPr id="5" name="Text 1"/>
          <p:cNvSpPr/>
          <p:nvPr/>
        </p:nvSpPr>
        <p:spPr>
          <a:xfrm>
            <a:off x="476250" y="766555"/>
            <a:ext cx="6400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Carbon markets are </a:t>
            </a:r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FF30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growing rapidly</a:t>
            </a:r>
            <a:endParaRPr lang="en-US" sz="1800" dirty="0"/>
          </a:p>
        </p:txBody>
      </p:sp>
      <p:pic>
        <p:nvPicPr>
          <p:cNvPr id="6" name="Image 1" descr="https://pitch-assets-ccb95893-de3f-4266-973c-20049231b248.s3.eu-west-1.amazonaws.com/be16d1e7-2acf-42b1-a441-27bf67775f14?pitch-bytes=189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288969" y="3462107"/>
            <a:ext cx="859734" cy="992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335485" y="1902967"/>
            <a:ext cx="27432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$50 B: Projected VCM value by 2030¹</a:t>
            </a: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3284056" y="2824995"/>
            <a:ext cx="2743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Already 100% more than previous year</a:t>
            </a:r>
            <a:endParaRPr lang="en-US" sz="900" dirty="0"/>
          </a:p>
        </p:txBody>
      </p:sp>
      <p:sp>
        <p:nvSpPr>
          <p:cNvPr id="9" name="Text 4"/>
          <p:cNvSpPr/>
          <p:nvPr/>
        </p:nvSpPr>
        <p:spPr>
          <a:xfrm>
            <a:off x="3284056" y="2649926"/>
            <a:ext cx="27432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 B: VCM volume by August in 2022³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73748" y="4751150"/>
            <a:ext cx="82296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75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Sources: [1] </a:t>
            </a:r>
            <a:pPr algn="l">
              <a:lnSpc>
                <a:spcPts val="675"/>
              </a:lnSpc>
            </a:pPr>
            <a:r>
              <a:rPr lang="en-US" sz="500" b="0" u="sng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https://www.unepfi.org/wordpress/wp-content/uploads/2021/07/FINAL-AOA-Discussion-paper-on-governmental-carbon-pricing.pdf</a:t>
            </a:r>
            <a:pPr algn="l">
              <a:lnSpc>
                <a:spcPts val="675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[2] </a:t>
            </a:r>
            <a:pPr algn="l">
              <a:lnSpc>
                <a:spcPts val="675"/>
              </a:lnSpc>
            </a:pPr>
            <a:r>
              <a:rPr lang="en-US" sz="500" b="0" u="sng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https://www.mckinsey.com/capabilities/sustainability/our-insights/a-blueprint-for-scaling-voluntary-carbon-markets-to-meet-the-climate-challenge</a:t>
            </a:r>
            <a:pPr algn="l">
              <a:lnSpc>
                <a:spcPts val="675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[3] </a:t>
            </a:r>
            <a:pPr algn="l">
              <a:lnSpc>
                <a:spcPts val="675"/>
              </a:lnSpc>
            </a:pPr>
            <a:r>
              <a:rPr lang="en-US" sz="500" b="0" u="sng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https://climatetrade.com/voluntary-carbon-market-value-tops-us2b/</a:t>
            </a:r>
            <a:pPr algn="l">
              <a:lnSpc>
                <a:spcPts val="675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[4] </a:t>
            </a:r>
            <a:pPr algn="l">
              <a:lnSpc>
                <a:spcPts val="675"/>
              </a:lnSpc>
            </a:pPr>
            <a:r>
              <a:rPr lang="en-US" sz="500" b="0" u="sng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https://www.ecosystemmarketplace.com/articles/press-release-voluntary-carbon-markets-rocket-in-2021-on-track-to-break-1b-for-first-time/</a:t>
            </a:r>
            <a:endParaRPr lang="en-US" sz="450" dirty="0"/>
          </a:p>
        </p:txBody>
      </p:sp>
      <p:sp>
        <p:nvSpPr>
          <p:cNvPr id="11" name="Text 6"/>
          <p:cNvSpPr/>
          <p:nvPr/>
        </p:nvSpPr>
        <p:spPr>
          <a:xfrm>
            <a:off x="6807464" y="1758554"/>
            <a:ext cx="1828800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$147</a:t>
            </a:r>
            <a:endParaRPr lang="en-US" sz="4500" dirty="0"/>
          </a:p>
        </p:txBody>
      </p:sp>
      <p:sp>
        <p:nvSpPr>
          <p:cNvPr id="12" name="Text 7"/>
          <p:cNvSpPr/>
          <p:nvPr/>
        </p:nvSpPr>
        <p:spPr>
          <a:xfrm>
            <a:off x="6809304" y="2473831"/>
            <a:ext cx="1828800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price per tonne CO2e by 2030¹</a:t>
            </a:r>
            <a:endParaRPr lang="en-US" sz="1125" dirty="0"/>
          </a:p>
        </p:txBody>
      </p:sp>
      <p:sp>
        <p:nvSpPr>
          <p:cNvPr id="13" name="Text 8"/>
          <p:cNvSpPr/>
          <p:nvPr/>
        </p:nvSpPr>
        <p:spPr>
          <a:xfrm>
            <a:off x="6809513" y="3303828"/>
            <a:ext cx="1828800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100x</a:t>
            </a:r>
            <a:endParaRPr lang="en-US" sz="4500" dirty="0"/>
          </a:p>
        </p:txBody>
      </p:sp>
      <p:sp>
        <p:nvSpPr>
          <p:cNvPr id="14" name="Text 9"/>
          <p:cNvSpPr/>
          <p:nvPr/>
        </p:nvSpPr>
        <p:spPr>
          <a:xfrm>
            <a:off x="6874755" y="3990824"/>
            <a:ext cx="1828800" cy="35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VCM demand growth by 2050²</a:t>
            </a:r>
            <a:endParaRPr lang="en-US" sz="1125" dirty="0"/>
          </a:p>
        </p:txBody>
      </p:sp>
      <p:pic>
        <p:nvPicPr>
          <p:cNvPr id="15" name="Image 2" descr="https://pitch-assets-ccb95893-de3f-4266-973c-20049231b248.s3.eu-west-1.amazonaws.com/4e4ee5b5-7b33-4864-acd9-1adbf3a392c0?pitch-bytes=187&amp;pitch-content-type=image%2Fsvg%2Bxml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433967" y="3801985"/>
            <a:ext cx="566432" cy="653575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6806967" y="3140956"/>
            <a:ext cx="1472486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2007767" y="1988675"/>
            <a:ext cx="121243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2339570" y="2806730"/>
            <a:ext cx="886271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19" name="Text 13"/>
          <p:cNvSpPr/>
          <p:nvPr/>
        </p:nvSpPr>
        <p:spPr>
          <a:xfrm>
            <a:off x="3297205" y="4031620"/>
            <a:ext cx="27432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 B: Annual VCM volume in 2021⁴</a:t>
            </a:r>
            <a:endParaRPr lang="en-US" sz="1125" dirty="0"/>
          </a:p>
        </p:txBody>
      </p:sp>
      <p:sp>
        <p:nvSpPr>
          <p:cNvPr id="20" name="Shape 14"/>
          <p:cNvSpPr/>
          <p:nvPr/>
        </p:nvSpPr>
        <p:spPr>
          <a:xfrm>
            <a:off x="1896582" y="4123156"/>
            <a:ext cx="13308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  <p:sp>
        <p:nvSpPr>
          <p:cNvPr id="21" name="Shape 15"/>
          <p:cNvSpPr/>
          <p:nvPr/>
        </p:nvSpPr>
        <p:spPr>
          <a:xfrm>
            <a:off x="4286250" y="2809875"/>
            <a:ext cx="1047750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6"/>
          <p:cNvSpPr/>
          <p:nvPr/>
        </p:nvSpPr>
        <p:spPr>
          <a:xfrm rot="18300035">
            <a:off x="1604928" y="3182862"/>
            <a:ext cx="934352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98A2B3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14" y="2298341"/>
            <a:ext cx="9143586" cy="2845159"/>
          </a:xfrm>
          <a:prstGeom prst="roundRect">
            <a:avLst>
              <a:gd name="adj" fmla="val -32139"/>
            </a:avLst>
          </a:prstGeom>
          <a:solidFill>
            <a:srgbClr val="152239"/>
          </a:solidFill>
          <a:ln/>
        </p:spPr>
      </p:sp>
      <p:pic>
        <p:nvPicPr>
          <p:cNvPr id="4" name="Image 0" descr="https://pitch-assets-ccb95893-de3f-4266-973c-20049231b248.s3.eu-west-1.amazonaws.com/6a02328d-c1e2-4d77-87b0-c367426ba213?pitch-bytes=102454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90799" y="2655314"/>
            <a:ext cx="964797" cy="1087233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473748" y="5296179"/>
            <a:ext cx="8229600" cy="10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88"/>
              </a:lnSpc>
            </a:pPr>
            <a:r>
              <a:rPr lang="en-US" sz="5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Sources: [1] https://analytics-polygon.sushi.com/</a:t>
            </a:r>
            <a:endParaRPr lang="en-US" sz="450" dirty="0"/>
          </a:p>
        </p:txBody>
      </p:sp>
      <p:sp>
        <p:nvSpPr>
          <p:cNvPr id="6" name="Text 2"/>
          <p:cNvSpPr/>
          <p:nvPr/>
        </p:nvSpPr>
        <p:spPr>
          <a:xfrm>
            <a:off x="2883729" y="848893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capital isn't efficiently flowing to impact projects.</a:t>
            </a:r>
            <a:endParaRPr lang="en-US" sz="1800" dirty="0"/>
          </a:p>
        </p:txBody>
      </p:sp>
      <p:pic>
        <p:nvPicPr>
          <p:cNvPr id="7" name="Image 1" descr="https://pitch-assets-ccb95893-de3f-4266-973c-20049231b248.s3.eu-west-1.amazonaws.com/bf3ffb2a-4327-4ad6-9ec3-9dc314575c08?pitch-bytes=1000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7457740" y="3608685"/>
            <a:ext cx="189372" cy="189372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4d9f1d75-a516-4af0-93b5-3935392e0f5d?pitch-bytes=1339&amp;pitch-content-type=image%2Fsvg%2Bxml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495399" y="3607480"/>
            <a:ext cx="195555" cy="195555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207c7389-d90c-4181-aab6-7636ddd92f03?pitch-bytes=1663&amp;pitch-content-type=image%2Fsvg%2Bxml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4460404" y="3830050"/>
            <a:ext cx="217106" cy="21710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050499" y="4095578"/>
            <a:ext cx="18288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OPAQUE PRICING</a:t>
            </a:r>
            <a:endParaRPr lang="en-US" sz="600" dirty="0"/>
          </a:p>
        </p:txBody>
      </p:sp>
      <p:sp>
        <p:nvSpPr>
          <p:cNvPr id="11" name="Text 4"/>
          <p:cNvSpPr/>
          <p:nvPr/>
        </p:nvSpPr>
        <p:spPr>
          <a:xfrm>
            <a:off x="4050499" y="4563300"/>
            <a:ext cx="18288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</a:t>
            </a:r>
            <a:endParaRPr lang="en-US" sz="600" dirty="0"/>
          </a:p>
        </p:txBody>
      </p:sp>
      <p:sp>
        <p:nvSpPr>
          <p:cNvPr id="12" name="Text 5"/>
          <p:cNvSpPr/>
          <p:nvPr/>
        </p:nvSpPr>
        <p:spPr>
          <a:xfrm>
            <a:off x="7102291" y="3847413"/>
            <a:ext cx="9144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TO ACCESS</a:t>
            </a:r>
            <a:endParaRPr lang="en-US" sz="600" dirty="0"/>
          </a:p>
        </p:txBody>
      </p:sp>
      <p:sp>
        <p:nvSpPr>
          <p:cNvPr id="13" name="Text 6"/>
          <p:cNvSpPr/>
          <p:nvPr/>
        </p:nvSpPr>
        <p:spPr>
          <a:xfrm>
            <a:off x="4090645" y="3133003"/>
            <a:ext cx="18288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"/>
              </a:lnSpc>
            </a:pPr>
            <a:r>
              <a:rPr lang="en-US" sz="1100" b="1" spc="9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1050" dirty="0"/>
          </a:p>
        </p:txBody>
      </p:sp>
      <p:pic>
        <p:nvPicPr>
          <p:cNvPr id="14" name="Image 4" descr="https://pitch-assets-ccb95893-de3f-4266-973c-20049231b248.s3.eu-west-1.amazonaws.com/51af225d-c69b-472e-bd61-1574ce7a50bb?pitch-bytes=8191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301165" y="2836377"/>
            <a:ext cx="591373" cy="66132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5" name="Text 7"/>
          <p:cNvSpPr/>
          <p:nvPr/>
        </p:nvSpPr>
        <p:spPr>
          <a:xfrm>
            <a:off x="1301286" y="3121804"/>
            <a:ext cx="9144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SUPPLY</a:t>
            </a:r>
            <a:endParaRPr lang="en-US" sz="750" dirty="0"/>
          </a:p>
        </p:txBody>
      </p:sp>
      <p:pic>
        <p:nvPicPr>
          <p:cNvPr id="16" name="Image 5" descr="https://pitch-assets-ccb95893-de3f-4266-973c-20049231b248.s3.eu-west-1.amazonaws.com/51af225d-c69b-472e-bd61-1574ce7a50bb?pitch-bytes=8191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257156" y="2836377"/>
            <a:ext cx="591373" cy="66132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7" name="Text 8"/>
          <p:cNvSpPr/>
          <p:nvPr/>
        </p:nvSpPr>
        <p:spPr>
          <a:xfrm>
            <a:off x="7257276" y="3121804"/>
            <a:ext cx="9144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</a:t>
            </a:r>
            <a:endParaRPr lang="en-US" sz="750" dirty="0"/>
          </a:p>
        </p:txBody>
      </p:sp>
      <p:sp>
        <p:nvSpPr>
          <p:cNvPr id="18" name="Shape 9"/>
          <p:cNvSpPr/>
          <p:nvPr/>
        </p:nvSpPr>
        <p:spPr>
          <a:xfrm>
            <a:off x="1976693" y="3200946"/>
            <a:ext cx="201826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CACACA"/>
            </a:solidFill>
            <a:prstDash val="solid"/>
            <a:headEnd type="none"/>
            <a:tailEnd type="none"/>
          </a:ln>
        </p:spPr>
      </p:sp>
      <p:sp>
        <p:nvSpPr>
          <p:cNvPr id="19" name="Shape 10"/>
          <p:cNvSpPr/>
          <p:nvPr/>
        </p:nvSpPr>
        <p:spPr>
          <a:xfrm>
            <a:off x="5151995" y="3200946"/>
            <a:ext cx="2018764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CACACA"/>
            </a:solidFill>
            <a:prstDash val="solid"/>
            <a:headEnd type="none"/>
            <a:tailEnd type="none"/>
          </a:ln>
        </p:spPr>
      </p:sp>
      <p:pic>
        <p:nvPicPr>
          <p:cNvPr id="20" name="Image 6" descr="https://pitch-assets-ccb95893-de3f-4266-973c-20049231b248.s3.eu-west-1.amazonaws.com/bf3ffb2a-4327-4ad6-9ec3-9dc314575c08?pitch-bytes=1000&amp;pitch-content-type=image%2Fsvg%2Bxml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4475513" y="4316224"/>
            <a:ext cx="189372" cy="18937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142247" y="3847413"/>
            <a:ext cx="91440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0"/>
              </a:lnSpc>
            </a:pPr>
            <a:r>
              <a:rPr lang="en-US" sz="6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BUREAUCRATIC</a:t>
            </a:r>
            <a:endParaRPr lang="en-US" sz="600" dirty="0"/>
          </a:p>
        </p:txBody>
      </p:sp>
      <p:sp>
        <p:nvSpPr>
          <p:cNvPr id="22" name="Text 12"/>
          <p:cNvSpPr/>
          <p:nvPr/>
        </p:nvSpPr>
        <p:spPr>
          <a:xfrm>
            <a:off x="2462544" y="3073467"/>
            <a:ext cx="1047750" cy="259516"/>
          </a:xfrm>
          <a:prstGeom prst="roundRect">
            <a:avLst>
              <a:gd name="adj" fmla="val 20000"/>
            </a:avLst>
          </a:prstGeom>
          <a:solidFill>
            <a:srgbClr val="152239"/>
          </a:solidFill>
          <a:ln w="10583">
            <a:solidFill>
              <a:srgbClr val="CACACA"/>
            </a:solidFill>
          </a:ln>
        </p:spPr>
        <p:txBody>
          <a:bodyPr wrap="square" lIns="58208" tIns="30637" rIns="58208" bIns="30637" rtlCol="0" anchor="ctr"/>
          <a:lstStyle/>
          <a:p>
            <a:pPr algn="ctr">
              <a:lnSpc>
                <a:spcPts val="900"/>
              </a:lnSpc>
            </a:pPr>
            <a:r>
              <a:rPr lang="en-US" sz="600" spc="96" kern="0" dirty="0">
                <a:solidFill>
                  <a:srgbClr val="98A2B3"/>
                </a:solidFill>
              </a:rPr>
              <a:t>MIDDLEMEN</a:t>
            </a:r>
            <a:endParaRPr lang="en-US" sz="600" dirty="0"/>
          </a:p>
        </p:txBody>
      </p:sp>
      <p:sp>
        <p:nvSpPr>
          <p:cNvPr id="23" name="Text 13"/>
          <p:cNvSpPr/>
          <p:nvPr/>
        </p:nvSpPr>
        <p:spPr>
          <a:xfrm>
            <a:off x="5638262" y="3073467"/>
            <a:ext cx="1047750" cy="259516"/>
          </a:xfrm>
          <a:prstGeom prst="roundRect">
            <a:avLst>
              <a:gd name="adj" fmla="val 20000"/>
            </a:avLst>
          </a:prstGeom>
          <a:solidFill>
            <a:srgbClr val="152239"/>
          </a:solidFill>
          <a:ln w="10583">
            <a:solidFill>
              <a:srgbClr val="CACACA"/>
            </a:solidFill>
          </a:ln>
        </p:spPr>
        <p:txBody>
          <a:bodyPr wrap="square" lIns="58208" tIns="30637" rIns="58208" bIns="30637" rtlCol="0" anchor="ctr"/>
          <a:lstStyle/>
          <a:p>
            <a:pPr algn="ctr">
              <a:lnSpc>
                <a:spcPts val="900"/>
              </a:lnSpc>
            </a:pPr>
            <a:r>
              <a:rPr lang="en-US" sz="600" spc="96" kern="0" dirty="0">
                <a:solidFill>
                  <a:srgbClr val="98A2B3"/>
                </a:solidFill>
              </a:rPr>
              <a:t>MIDDLEMEN</a:t>
            </a:r>
            <a:endParaRPr lang="en-US" sz="600" dirty="0"/>
          </a:p>
        </p:txBody>
      </p:sp>
      <p:sp>
        <p:nvSpPr>
          <p:cNvPr id="24" name="Text 14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766555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Today's carbon markets are not ready to scale climate finance to meaningful levels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297557" y="2526413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markets</a:t>
            </a:r>
            <a:endParaRPr lang="en-US" sz="1125" dirty="0"/>
          </a:p>
        </p:txBody>
      </p:sp>
      <p:sp>
        <p:nvSpPr>
          <p:cNvPr id="5" name="Text 2"/>
          <p:cNvSpPr/>
          <p:nvPr/>
        </p:nvSpPr>
        <p:spPr>
          <a:xfrm>
            <a:off x="3295549" y="2750248"/>
            <a:ext cx="2743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Credits have a wide variety of attributes across many different standards and registries. This silos markets and limits liquidity</a:t>
            </a:r>
            <a:endParaRPr lang="en-US" sz="1125" dirty="0"/>
          </a:p>
          <a:p>
            <a:pPr algn="l">
              <a:lnSpc>
                <a:spcPts val="1688"/>
              </a:lnSpc>
            </a:pPr>
            <a:endParaRPr lang="en-US" sz="1125" dirty="0"/>
          </a:p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Manual, OTC</a:t>
            </a:r>
            <a:endParaRPr lang="en-US" sz="1125" dirty="0"/>
          </a:p>
          <a:p>
            <a:pPr algn="l">
              <a:lnSpc>
                <a:spcPts val="1688"/>
              </a:lnSpc>
            </a:pPr>
            <a:endParaRPr lang="en-US" sz="1125" dirty="0"/>
          </a:p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user friendly for retail</a:t>
            </a:r>
            <a:endParaRPr lang="en-US" sz="1125" dirty="0"/>
          </a:p>
        </p:txBody>
      </p:sp>
      <p:pic>
        <p:nvPicPr>
          <p:cNvPr id="6" name="Image 0" descr="https://pitch-assets-ccb95893-de3f-4266-973c-20049231b248.s3.eu-west-1.amazonaws.com/bf3ffb2a-4327-4ad6-9ec3-9dc314575c08?pitch-bytes=100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3297205" y="1905948"/>
            <a:ext cx="571500" cy="571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1411" y="2527859"/>
            <a:ext cx="2743200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Opaque pricing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6123959" y="2779437"/>
            <a:ext cx="2743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transparency results in intermediaries capturing 50-80% of value</a:t>
            </a:r>
            <a:endParaRPr lang="en-US" sz="1125" dirty="0"/>
          </a:p>
          <a:p>
            <a:pPr algn="l">
              <a:lnSpc>
                <a:spcPts val="1688"/>
              </a:lnSpc>
            </a:pPr>
            <a:endParaRPr lang="en-US" sz="1125" dirty="0"/>
          </a:p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Exclusivity limits carbon market access, holding back participation and keeping the price of carbon too low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77842" y="2526669"/>
            <a:ext cx="182880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06"/>
              </a:lnSpc>
            </a:pPr>
            <a:r>
              <a:rPr lang="en-US" sz="1100" b="1" spc="-12" kern="0" dirty="0">
                <a:solidFill>
                  <a:srgbClr val="1522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supply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0390" y="2751540"/>
            <a:ext cx="27432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100" b="0" spc="-12" kern="0" dirty="0">
                <a:solidFill>
                  <a:srgbClr val="66708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burreucratic, slow (eg., it takes ~5 years for Verra to issue credits) </a:t>
            </a:r>
            <a:endParaRPr lang="en-US" sz="1125" dirty="0"/>
          </a:p>
        </p:txBody>
      </p:sp>
      <p:pic>
        <p:nvPicPr>
          <p:cNvPr id="11" name="Image 1" descr="https://pitch-assets-ccb95893-de3f-4266-973c-20049231b248.s3.eu-west-1.amazonaws.com/207c7389-d90c-4181-aab6-7636ddd92f03?pitch-bytes=1663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6121475" y="1905948"/>
            <a:ext cx="571500" cy="5715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75692" y="476250"/>
            <a:ext cx="365760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750"/>
              </a:lnSpc>
            </a:pPr>
            <a:r>
              <a:rPr lang="en-US" sz="800" b="1" spc="96" kern="0" dirty="0">
                <a:solidFill>
                  <a:srgbClr val="F87AA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750" dirty="0"/>
          </a:p>
        </p:txBody>
      </p:sp>
      <p:pic>
        <p:nvPicPr>
          <p:cNvPr id="13" name="Image 2" descr="https://pitch-assets-ccb95893-de3f-4266-973c-20049231b248.s3.eu-west-1.amazonaws.com/4d9f1d75-a516-4af0-93b5-3935392e0f5d?pitch-bytes=1339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79293" y="1905948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OST_Pitch_Michalis</dc:title>
  <dc:subject>PptxGenJS Presentation</dc:subject>
  <dc:creator>Pitch Software GmbH</dc:creator>
  <cp:lastModifiedBy>Pitch Software GmbH</cp:lastModifiedBy>
  <cp:revision>1</cp:revision>
  <dcterms:created xsi:type="dcterms:W3CDTF">2023-11-20T15:58:12Z</dcterms:created>
  <dcterms:modified xsi:type="dcterms:W3CDTF">2023-11-20T15:58:12Z</dcterms:modified>
</cp:coreProperties>
</file>